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74fbd9c0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74fbd9c0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74fbd9c0a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74fbd9c0a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74fbd9c0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74fbd9c0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74fbd9c0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874fbd9c0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74fbd9c0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874fbd9c0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74fbd9c0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74fbd9c0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74fbd9c0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74fbd9c0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74fbd9c0a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74fbd9c0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74fbd9c0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74fbd9c0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74fbd9c0a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74fbd9c0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874fbd9c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874fbd9c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74fbd9c0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74fbd9c0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74fbd9c0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74fbd9c0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74fbd9c0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74fbd9c0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74fbd9c0a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74fbd9c0a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74fbd9c0a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874fbd9c0a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74fbd9c0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74fbd9c0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74fbd9c0a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74fbd9c0a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32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36.png"/><Relationship Id="rId5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37.png"/><Relationship Id="rId5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33.png"/><Relationship Id="rId5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00FFFF"/>
                </a:solidFill>
              </a:rPr>
              <a:t>Gmina Spytkowice</a:t>
            </a:r>
            <a:r>
              <a:rPr lang="pl"/>
              <a:t> - </a:t>
            </a:r>
            <a:r>
              <a:rPr lang="pl">
                <a:solidFill>
                  <a:srgbClr val="F6B26B"/>
                </a:solidFill>
              </a:rPr>
              <a:t>historia</a:t>
            </a:r>
            <a:r>
              <a:rPr lang="pl"/>
              <a:t>, </a:t>
            </a:r>
            <a:r>
              <a:rPr lang="pl">
                <a:solidFill>
                  <a:srgbClr val="FF0000"/>
                </a:solidFill>
              </a:rPr>
              <a:t>kultura</a:t>
            </a:r>
            <a:r>
              <a:rPr lang="pl"/>
              <a:t>, </a:t>
            </a:r>
            <a:r>
              <a:rPr lang="pl">
                <a:solidFill>
                  <a:srgbClr val="00FF00"/>
                </a:solidFill>
              </a:rPr>
              <a:t>przyroda</a:t>
            </a:r>
            <a:r>
              <a:rPr lang="pl"/>
              <a:t>, </a:t>
            </a:r>
            <a:r>
              <a:rPr lang="pl">
                <a:solidFill>
                  <a:srgbClr val="FFFF00"/>
                </a:solidFill>
              </a:rPr>
              <a:t>turystyka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3150" y="2861075"/>
            <a:ext cx="3510600" cy="219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75" y="1897228"/>
            <a:ext cx="1879650" cy="209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0" y="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5. Przyroda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49" name="Google Shape;149;p22"/>
          <p:cNvSpPr txBox="1"/>
          <p:nvPr>
            <p:ph idx="1" type="body"/>
          </p:nvPr>
        </p:nvSpPr>
        <p:spPr>
          <a:xfrm>
            <a:off x="4323225" y="0"/>
            <a:ext cx="48207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Gmina Spytkowice posiada liczne i ciekawe walory przyrodnicze.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W starorzeczach Wisły podziwiać można: roślinność wodną, ba</a:t>
            </a:r>
            <a:r>
              <a:rPr lang="pl" sz="1400">
                <a:solidFill>
                  <a:srgbClr val="000000"/>
                </a:solidFill>
              </a:rPr>
              <a:t>gienną, dwa gatunki płazów będących pod ścisłą ochroną (</a:t>
            </a:r>
            <a:r>
              <a:rPr lang="pl" sz="1400">
                <a:solidFill>
                  <a:srgbClr val="000000"/>
                </a:solidFill>
              </a:rPr>
              <a:t>traszka grzebieniasta i kumak nizinny), żaby (wodna, jeziorowa, trawna), ropuchy (szara, zielona), rzekotka drzewna , traszka zwyczajna, zaskroniec zwyczajny, żmija zygzakowata. Obserwować możemy tu liczne gatunki ptaków, takie jak: perkoz dwuczuby, perkozek, czapla biała i siwa, trzcinniczek, bocian, łabędzie, gęsi.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Niezwykle ciekawym miejscem jest Las Bachowiec. Jest to pagórkowaty teren porośnięty buczyną. Występują tu m.in.: sarna, lis, zając, kuna leśna, jeż, wiewiórka, jastrząb, sowa, sójka, kos, kukułka, zięb</a:t>
            </a:r>
            <a:r>
              <a:rPr lang="pl" sz="1400">
                <a:solidFill>
                  <a:srgbClr val="000000"/>
                </a:solidFill>
              </a:rPr>
              <a:t>a.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150" y="591725"/>
            <a:ext cx="3147275" cy="20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838825"/>
            <a:ext cx="3228411" cy="215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4318400" y="0"/>
            <a:ext cx="4492800" cy="50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Przyzamkowy Park Krajobrazowy w Spytkowicach to przede wszystkim zabytkowy drzewostan parkowy, składający się  głównie z lip i kasztanowców.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Park Dworski w Ryczowie, to rozległy park krajobrazowy, w którym znajdują się aż 24 pomniki przyrody. W parku tym możemy podziwiać kilkadziesiąt starych drzew w wieku 100-250 lat. Przeważają wśród nich jesiony oraz lipy drobnolistne, ale także kilka rzadkich gatunków, takich jak: platan klonolistny, magnolia drzewiasta.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775" y="500925"/>
            <a:ext cx="3542399" cy="25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62225"/>
            <a:ext cx="2441642" cy="18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0" y="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6. Turystyka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67" name="Google Shape;167;p24"/>
          <p:cNvSpPr txBox="1"/>
          <p:nvPr>
            <p:ph idx="1" type="body"/>
          </p:nvPr>
        </p:nvSpPr>
        <p:spPr>
          <a:xfrm>
            <a:off x="4301700" y="18150"/>
            <a:ext cx="4842300" cy="51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Gmina Spytkowice posiada wiele atrakcji turystycznych. Każdy znajdzie tu coś dla siebie. Jeśli lubisz jazdę na rowerze, możesz wybrać się na wycieczkę po szlakach rowerowych.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Obszar Gminy Spytkowice, obejmuje też system trzech starorzeczy tzw. Wiślisk, które są idealnym miejscem do łowienia ryb i obserwowania ptaków</a:t>
            </a:r>
            <a:r>
              <a:rPr lang="pl" sz="1400">
                <a:solidFill>
                  <a:srgbClr val="000000"/>
                </a:solidFill>
              </a:rPr>
              <a:t>. </a:t>
            </a:r>
            <a: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  <a:t>Oprócz nich, na tym terenie jest także</a:t>
            </a:r>
            <a: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  <a:t> kompleks hodowlanych stawów rybnych. </a:t>
            </a:r>
            <a:b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</a:br>
            <a: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  <a:t>Innymi miejscami w Gminie Spytkowice, które warto zobaczyć, są:</a:t>
            </a:r>
            <a:b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</a:br>
            <a: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  <a:t>- Muzeum Regionalne w Bachowicach</a:t>
            </a:r>
            <a:b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</a:br>
            <a: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  <a:t>- Dolina Karpia</a:t>
            </a:r>
            <a:b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</a:br>
            <a: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  <a:t>- Zamek  i Przyzamkowy Park Krajobrazowy </a:t>
            </a:r>
            <a:b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</a:br>
            <a: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  <a:t>  w Spytkowicach,</a:t>
            </a:r>
            <a:b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</a:br>
            <a: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  <a:t>- Pałac w Ryczowie,</a:t>
            </a:r>
            <a:b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</a:br>
            <a:r>
              <a:rPr lang="pl" sz="1400">
                <a:solidFill>
                  <a:srgbClr val="000000"/>
                </a:solidFill>
                <a:highlight>
                  <a:srgbClr val="FFFFFF"/>
                </a:highlight>
              </a:rPr>
              <a:t>- Kaplicę Św. Bartłomieja w Bachowicach.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988" y="753900"/>
            <a:ext cx="2676525" cy="2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913700"/>
            <a:ext cx="2770732" cy="20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 txBox="1"/>
          <p:nvPr/>
        </p:nvSpPr>
        <p:spPr>
          <a:xfrm>
            <a:off x="4301700" y="4226275"/>
            <a:ext cx="35958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Na kolejnych slajdach przedstawię garść informacji na temat wybranych miejsc, spośród wymienionych.</a:t>
            </a:r>
            <a:endParaRPr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type="title"/>
          </p:nvPr>
        </p:nvSpPr>
        <p:spPr>
          <a:xfrm>
            <a:off x="0" y="0"/>
            <a:ext cx="4296900" cy="30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Muzeum Regionalne </a:t>
            </a:r>
            <a:br>
              <a:rPr lang="pl"/>
            </a:br>
            <a:r>
              <a:rPr lang="pl"/>
              <a:t>w Bachowicach</a:t>
            </a:r>
            <a:endParaRPr/>
          </a:p>
        </p:txBody>
      </p:sp>
      <p:sp>
        <p:nvSpPr>
          <p:cNvPr id="177" name="Google Shape;177;p25"/>
          <p:cNvSpPr txBox="1"/>
          <p:nvPr>
            <p:ph idx="1" type="body"/>
          </p:nvPr>
        </p:nvSpPr>
        <p:spPr>
          <a:xfrm>
            <a:off x="0" y="1008600"/>
            <a:ext cx="42969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400">
                <a:solidFill>
                  <a:srgbClr val="FFFFFF"/>
                </a:solidFill>
              </a:rPr>
              <a:t>Dawniej, była to Żeńska Szkoła Gospodarcza im. Królowej Jadwigi, która została założona w 1910r. przez księdza Franciszka Gołbę. Do 1935r. szkołę tę ukończyło 500 uczennic. Uczyły się tam wiedzy </a:t>
            </a:r>
            <a:br>
              <a:rPr lang="pl" sz="1400">
                <a:solidFill>
                  <a:srgbClr val="FFFFFF"/>
                </a:solidFill>
              </a:rPr>
            </a:br>
            <a:r>
              <a:rPr lang="pl" sz="1400">
                <a:solidFill>
                  <a:srgbClr val="FFFFFF"/>
                </a:solidFill>
              </a:rPr>
              <a:t>i umiejętności praktycznych. Po 28 latach od założenia, ksiądz Franciszek Gołba przeniósł ją do Spytkowic, a budynki dawnej szkoły popadły w ruinę. Dopiero w 2017 roku odrestaurowano budynki dawnej szkoły i utworzono muzeum. Uroczyste otwarcie miało miejsce </a:t>
            </a:r>
            <a:br>
              <a:rPr lang="pl" sz="1400">
                <a:solidFill>
                  <a:srgbClr val="FFFFFF"/>
                </a:solidFill>
              </a:rPr>
            </a:br>
            <a:r>
              <a:rPr lang="pl" sz="1400">
                <a:solidFill>
                  <a:srgbClr val="FFFFFF"/>
                </a:solidFill>
              </a:rPr>
              <a:t>11 czerwca 2017r.</a:t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178" name="Google Shape;1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4131" y="242975"/>
            <a:ext cx="4617894" cy="30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/>
        </p:nvSpPr>
        <p:spPr>
          <a:xfrm>
            <a:off x="535800" y="3632603"/>
            <a:ext cx="37611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Obecnie znajdują się </a:t>
            </a:r>
            <a:br>
              <a:rPr lang="pl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 nim pamiątki i przedmioty </a:t>
            </a:r>
            <a:br>
              <a:rPr lang="pl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upamiętniające ważne osoby </a:t>
            </a:r>
            <a:br>
              <a:rPr lang="pl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dla naszych terenów tj. księdza Prałata Franciszka Gołby, dr Franciszka Stefczyka oraz Sługę Bożego Ojca Rudolfa Warzechę.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4296900" y="3375425"/>
            <a:ext cx="3842400" cy="17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Roboto"/>
                <a:ea typeface="Roboto"/>
                <a:cs typeface="Roboto"/>
                <a:sym typeface="Roboto"/>
              </a:rPr>
              <a:t>Muzeum Regionalne w Bachowicach pełni także funkcję miejsca, w którym organizowane są wydarzenia kulturalne, warsztaty dla dzieci i młodzieży, wystawy, a także spotkania z ciekawymi ludźmi.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4825" y="645325"/>
            <a:ext cx="4638075" cy="30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25" y="45275"/>
            <a:ext cx="4110025" cy="3081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400" y="246450"/>
            <a:ext cx="3973175" cy="26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5125" y="827475"/>
            <a:ext cx="4638626" cy="3087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0" y="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Dolina Karpia</a:t>
            </a:r>
            <a:endParaRPr/>
          </a:p>
        </p:txBody>
      </p:sp>
      <p:sp>
        <p:nvSpPr>
          <p:cNvPr id="201" name="Google Shape;201;p28"/>
          <p:cNvSpPr txBox="1"/>
          <p:nvPr>
            <p:ph idx="1" type="body"/>
          </p:nvPr>
        </p:nvSpPr>
        <p:spPr>
          <a:xfrm>
            <a:off x="0" y="664375"/>
            <a:ext cx="4296900" cy="444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400">
                <a:solidFill>
                  <a:srgbClr val="FFFFFF"/>
                </a:solidFill>
              </a:rPr>
              <a:t>Dolina Karpia to obszar znajdujący się na terenie wielu gmin, m.in. Gminy Spytkowice. Można zobaczyć tu niepowtarzalny krajobraz ukształtowany przez naturę i ludzkie ręce, całe bogactwo różnorodności gatunków roślin i zwierząt, liczne zbiorniki wodne, ścieżki piesze oraz trasy rowerowe, lasy, pagórki i niesamowite atrakcje turystyczne, jak na przykład “Ranczo w Dolinie Karpia”.</a:t>
            </a:r>
            <a:br>
              <a:rPr lang="pl" sz="1400">
                <a:solidFill>
                  <a:srgbClr val="FFFFFF"/>
                </a:solidFill>
              </a:rPr>
            </a:br>
            <a:r>
              <a:rPr lang="pl" sz="1400">
                <a:solidFill>
                  <a:srgbClr val="FFFFFF"/>
                </a:solidFill>
              </a:rPr>
              <a:t>Nazwa pochodzi od hodowanych</a:t>
            </a:r>
            <a:br>
              <a:rPr lang="pl" sz="1400">
                <a:solidFill>
                  <a:srgbClr val="FFFFFF"/>
                </a:solidFill>
              </a:rPr>
            </a:br>
            <a:r>
              <a:rPr lang="pl" sz="1400">
                <a:solidFill>
                  <a:srgbClr val="FFFFFF"/>
                </a:solidFill>
              </a:rPr>
              <a:t>w stawach na tym terenie karpi. </a:t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8"/>
          <p:cNvSpPr txBox="1"/>
          <p:nvPr/>
        </p:nvSpPr>
        <p:spPr>
          <a:xfrm>
            <a:off x="750000" y="4039800"/>
            <a:ext cx="3546900" cy="14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 Pierwsze informacje dotyczące hodowli    karpi na obszarze dzisiejszej Doliny Karpia pochodzą z XII wieku. 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" name="Google Shape;20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4400" y="113400"/>
            <a:ext cx="4737750" cy="23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0150" y="2085975"/>
            <a:ext cx="3349425" cy="195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8425" y="139300"/>
            <a:ext cx="4572000" cy="266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75" y="216675"/>
            <a:ext cx="4213624" cy="280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014" y="773875"/>
            <a:ext cx="4377285" cy="24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4015975" cy="300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0" y="0"/>
            <a:ext cx="64986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Zapraszam serdecznie </a:t>
            </a:r>
            <a:br>
              <a:rPr lang="pl"/>
            </a:br>
            <a:r>
              <a:rPr lang="pl"/>
              <a:t>do odwiedzenia </a:t>
            </a:r>
            <a:br>
              <a:rPr lang="pl"/>
            </a:br>
            <a:r>
              <a:rPr lang="pl"/>
              <a:t>naszej pięknej </a:t>
            </a:r>
            <a:br>
              <a:rPr lang="pl"/>
            </a:br>
            <a:r>
              <a:rPr lang="pl"/>
              <a:t>Gminy Spytkowice</a:t>
            </a:r>
            <a:endParaRPr/>
          </a:p>
        </p:txBody>
      </p:sp>
      <p:sp>
        <p:nvSpPr>
          <p:cNvPr id="225" name="Google Shape;225;p31"/>
          <p:cNvSpPr txBox="1"/>
          <p:nvPr>
            <p:ph idx="1" type="body"/>
          </p:nvPr>
        </p:nvSpPr>
        <p:spPr>
          <a:xfrm>
            <a:off x="4656575" y="117957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7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Bardzo dziękuję za uwagę</a:t>
            </a:r>
            <a:endParaRPr sz="27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/>
          <p:nvPr/>
        </p:nvSpPr>
        <p:spPr>
          <a:xfrm>
            <a:off x="0" y="4445375"/>
            <a:ext cx="21192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Autor: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Tomasz Konik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8975" y="2694400"/>
            <a:ext cx="3510600" cy="219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Plan prezentacji:</a:t>
            </a:r>
            <a:endParaRPr/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81775" y="1387800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pl" sz="1900"/>
              <a:t>Ogólne informacje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pl" sz="1900"/>
              <a:t>Położenie geograficzne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pl" sz="1900"/>
              <a:t>Historia gminy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pl" sz="1900"/>
              <a:t>Kultura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pl" sz="1900"/>
              <a:t>Przyroda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pl" sz="1900"/>
              <a:t>Atrakcje turystyczne</a:t>
            </a:r>
            <a:endParaRPr sz="1900"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0575" y="152400"/>
            <a:ext cx="266700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6325" y="2305050"/>
            <a:ext cx="3095650" cy="22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0" y="0"/>
            <a:ext cx="42969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1. </a:t>
            </a:r>
            <a:r>
              <a:rPr lang="pl">
                <a:solidFill>
                  <a:srgbClr val="FF9900"/>
                </a:solidFill>
              </a:rPr>
              <a:t>Ogólne informacje </a:t>
            </a:r>
            <a:br>
              <a:rPr lang="pl">
                <a:solidFill>
                  <a:srgbClr val="FF9900"/>
                </a:solidFill>
              </a:rPr>
            </a:br>
            <a:r>
              <a:rPr lang="pl">
                <a:solidFill>
                  <a:srgbClr val="FF9900"/>
                </a:solidFill>
              </a:rPr>
              <a:t>o gminie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296900" y="0"/>
            <a:ext cx="48471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Roboto"/>
                <a:ea typeface="Roboto"/>
                <a:cs typeface="Roboto"/>
                <a:sym typeface="Roboto"/>
              </a:rPr>
              <a:t>Gmina Spytkowice leży w województwie małopolskim,</a:t>
            </a:r>
            <a:br>
              <a:rPr lang="pl">
                <a:latin typeface="Roboto"/>
                <a:ea typeface="Roboto"/>
                <a:cs typeface="Roboto"/>
                <a:sym typeface="Roboto"/>
              </a:rPr>
            </a:br>
            <a:r>
              <a:rPr lang="pl">
                <a:latin typeface="Roboto"/>
                <a:ea typeface="Roboto"/>
                <a:cs typeface="Roboto"/>
                <a:sym typeface="Roboto"/>
              </a:rPr>
              <a:t>w powiecie wadowickim. Oddalona jest od Krakowa </a:t>
            </a:r>
            <a:br>
              <a:rPr lang="pl">
                <a:latin typeface="Roboto"/>
                <a:ea typeface="Roboto"/>
                <a:cs typeface="Roboto"/>
                <a:sym typeface="Roboto"/>
              </a:rPr>
            </a:br>
            <a:r>
              <a:rPr lang="pl">
                <a:latin typeface="Roboto"/>
                <a:ea typeface="Roboto"/>
                <a:cs typeface="Roboto"/>
                <a:sym typeface="Roboto"/>
              </a:rPr>
              <a:t>o 40 km, natomiast od Wadowic o około 20 km.</a:t>
            </a:r>
            <a:br>
              <a:rPr lang="pl">
                <a:latin typeface="Roboto"/>
                <a:ea typeface="Roboto"/>
                <a:cs typeface="Roboto"/>
                <a:sym typeface="Roboto"/>
              </a:rPr>
            </a:br>
            <a:r>
              <a:rPr lang="pl">
                <a:latin typeface="Roboto"/>
                <a:ea typeface="Roboto"/>
                <a:cs typeface="Roboto"/>
                <a:sym typeface="Roboto"/>
              </a:rPr>
              <a:t>Gmina zajmuje powierzchnię 5156 ha i jest zamieszkała przez ponad 10 tys. mieszkańców (według danych GUS, </a:t>
            </a:r>
            <a:br>
              <a:rPr lang="pl">
                <a:latin typeface="Roboto"/>
                <a:ea typeface="Roboto"/>
                <a:cs typeface="Roboto"/>
                <a:sym typeface="Roboto"/>
              </a:rPr>
            </a:br>
            <a:r>
              <a:rPr lang="pl">
                <a:latin typeface="Roboto"/>
                <a:ea typeface="Roboto"/>
                <a:cs typeface="Roboto"/>
                <a:sym typeface="Roboto"/>
              </a:rPr>
              <a:t>w 2017 r. było to dokładnie 10.304 osoby).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Roboto"/>
                <a:ea typeface="Roboto"/>
                <a:cs typeface="Roboto"/>
                <a:sym typeface="Roboto"/>
              </a:rPr>
              <a:t>W skład Gminy Spytkowice wchodzą sołectwa: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pl">
                <a:latin typeface="Roboto"/>
                <a:ea typeface="Roboto"/>
                <a:cs typeface="Roboto"/>
                <a:sym typeface="Roboto"/>
              </a:rPr>
              <a:t>Spytkowice                      - </a:t>
            </a:r>
            <a:r>
              <a:rPr lang="pl">
                <a:latin typeface="Roboto"/>
                <a:ea typeface="Roboto"/>
                <a:cs typeface="Roboto"/>
                <a:sym typeface="Roboto"/>
              </a:rPr>
              <a:t>Miejsce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pl">
                <a:latin typeface="Roboto"/>
                <a:ea typeface="Roboto"/>
                <a:cs typeface="Roboto"/>
                <a:sym typeface="Roboto"/>
              </a:rPr>
              <a:t>Półwieś                            - Ryczów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pl">
                <a:latin typeface="Roboto"/>
                <a:ea typeface="Roboto"/>
                <a:cs typeface="Roboto"/>
                <a:sym typeface="Roboto"/>
              </a:rPr>
              <a:t>Lipowa                             - Bachowice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725600"/>
            <a:ext cx="3360163" cy="23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975" y="1321850"/>
            <a:ext cx="3500524" cy="23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0" y="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2. Położenie geograficzne</a:t>
            </a:r>
            <a:r>
              <a:rPr lang="pl"/>
              <a:t> </a:t>
            </a:r>
            <a:endParaRPr/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4312475" y="0"/>
            <a:ext cx="48315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Gmina Spytkowice jest położona w Kotlinie Oświęcimskiej, pomiędzy rzekami Wisłą i Skawą. Posiada zróżnicowaną rzeźbę terenu, znajdziemy tu m.in. wąskie i głębokie doliny, pagórki, wzgórza, niziny oraz rozległe równiny.</a:t>
            </a:r>
            <a:br>
              <a:rPr lang="pl" sz="1400">
                <a:solidFill>
                  <a:srgbClr val="000000"/>
                </a:solidFill>
              </a:rPr>
            </a:br>
            <a:r>
              <a:rPr lang="pl" sz="1400">
                <a:solidFill>
                  <a:srgbClr val="000000"/>
                </a:solidFill>
              </a:rPr>
              <a:t>Poza niezwykłą rzeźbą terenu, dużą część Gminy Spytkowice zajmują wody, poczynając od stawów hodowlanych, a kończąc na rzekach: Skawie i Wiśle. Niezwykłe walory przyrodnicze i krajobrazowe Gminy Spytkowice sprawiają, że gmina ta stanowi bardzo malowniczy obszar.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950" y="1032550"/>
            <a:ext cx="3887400" cy="218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6550" y="2656475"/>
            <a:ext cx="3545876" cy="235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0" y="0"/>
            <a:ext cx="4329000" cy="26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3. Krótki Rys Historyczny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4329125" y="0"/>
            <a:ext cx="48150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Spytkowice są jedną ze starych osad. Badania archeologiczne potwierdzają, iż p</a:t>
            </a:r>
            <a:r>
              <a:rPr lang="pl" sz="1400">
                <a:solidFill>
                  <a:srgbClr val="000000"/>
                </a:solidFill>
              </a:rPr>
              <a:t>ierwsze ślady obecności człowieka na terenach Gminy Spytkowice pochodzą z epoki wczesnego neolitu i kultury łużyckiej.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Powstanie wsi Spytkowice datuje się na XI-XII wiek.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Źródła pisane podają, iż w roku 1229 zorganizowany został w Spytkowicach zjazd, na którym przebywał Henryk Brodaty.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W roku 1284 założona została wieś Ryczów, natomiast 1329 rok to wzmianka pisana o Ryczowie, który był już wsią dobrze zagospodarowaną.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Rok 1297 to pierwsza pisana wzmianka o Bachowicach, które należały wówczas do książąt cieszyńskich.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6025" y="1660025"/>
            <a:ext cx="12382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063" y="1867163"/>
            <a:ext cx="11715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7988" y="1755263"/>
            <a:ext cx="11811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725" y="3411375"/>
            <a:ext cx="1238250" cy="136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66850" y="3411375"/>
            <a:ext cx="131445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97988" y="3408163"/>
            <a:ext cx="1314450" cy="144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526025" y="503625"/>
            <a:ext cx="3449400" cy="24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4644675" y="246450"/>
            <a:ext cx="4166400" cy="46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W </a:t>
            </a:r>
            <a:r>
              <a:rPr lang="pl" sz="1400">
                <a:solidFill>
                  <a:srgbClr val="000000"/>
                </a:solidFill>
              </a:rPr>
              <a:t>1470 r. pojawia się pierwsza wzmianka o wsi Miejsce, natomiast w</a:t>
            </a:r>
            <a:r>
              <a:rPr lang="pl" sz="1400">
                <a:solidFill>
                  <a:srgbClr val="000000"/>
                </a:solidFill>
              </a:rPr>
              <a:t> roku 1283 pojawiają się wzmianki na temat wsi Półwieś.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W roku 1887 powstaje w Spytkowicach jedno </a:t>
            </a:r>
            <a:br>
              <a:rPr lang="pl" sz="1400">
                <a:solidFill>
                  <a:srgbClr val="000000"/>
                </a:solidFill>
              </a:rPr>
            </a:br>
            <a:r>
              <a:rPr lang="pl" sz="1400">
                <a:solidFill>
                  <a:srgbClr val="000000"/>
                </a:solidFill>
              </a:rPr>
              <a:t>z pierwszych na ziemiach polskich kółko rolnicze.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W Bachowicach na początku XX wieku z inicjatywy księdza Franciszka Gołby powstają między innymi: murowany kościół, bank, szkoła rolnicza. Następuje również w tym okresie  rozwój sadownictwa.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W czasie II wojny światowej między Spytkowicami i Ryczowem przebiegała granica Generalnej Guberni i III Rzeszy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42125"/>
            <a:ext cx="2912137" cy="184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600" y="455475"/>
            <a:ext cx="3449400" cy="25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4666125" y="289325"/>
            <a:ext cx="4166400" cy="46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W dniu </a:t>
            </a:r>
            <a:r>
              <a:rPr lang="pl" sz="1400">
                <a:solidFill>
                  <a:srgbClr val="000000"/>
                </a:solidFill>
              </a:rPr>
              <a:t>1 stycznia 1973 r. Rada Narodowa w Krakowie tworzy Gminę Spytkowice, w powiecie wadowickim. W dniu 1 czerwca 1975 roku gmina została włączona do województwa bielsko-bialskiego.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G</a:t>
            </a:r>
            <a:r>
              <a:rPr lang="pl" sz="1400">
                <a:solidFill>
                  <a:srgbClr val="000000"/>
                </a:solidFill>
              </a:rPr>
              <a:t>mina Spytkowice weszła w skład powiatu wadowickiego w województwie małopolskim </a:t>
            </a:r>
            <a:br>
              <a:rPr lang="pl" sz="1400">
                <a:solidFill>
                  <a:srgbClr val="000000"/>
                </a:solidFill>
              </a:rPr>
            </a:br>
            <a:r>
              <a:rPr lang="pl" sz="1400">
                <a:solidFill>
                  <a:srgbClr val="000000"/>
                </a:solidFill>
              </a:rPr>
              <a:t>w dniu 1 stycznia 1999 r.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W dniu 1 stycznia 2007 r. obszar Gminy Spytkowice zostaje powiększony o sołectwo Półwieś (z Gminy Brzeźnica), natomiast w dniu </a:t>
            </a:r>
            <a:br>
              <a:rPr lang="pl" sz="1400">
                <a:solidFill>
                  <a:srgbClr val="000000"/>
                </a:solidFill>
              </a:rPr>
            </a:br>
            <a:r>
              <a:rPr lang="pl" sz="1400">
                <a:solidFill>
                  <a:srgbClr val="000000"/>
                </a:solidFill>
              </a:rPr>
              <a:t>1 stycznia 2017 r. o przysiółek Wiśnicz (z Gminy Alwernia).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62225"/>
            <a:ext cx="2747886" cy="182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75" y="289316"/>
            <a:ext cx="4166400" cy="2777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0" y="0"/>
            <a:ext cx="4286400" cy="27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9900"/>
                </a:solidFill>
              </a:rPr>
              <a:t>4. Kultura w Gminie Spytkowice 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4286400" y="0"/>
            <a:ext cx="4857600" cy="51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Jedną z instytucji kultury w Gminie Spytkowice jest Gminny Ośrodek Kultury. Znajduje się on na ul. Zamkowej </a:t>
            </a:r>
            <a:br>
              <a:rPr lang="pl" sz="1400">
                <a:solidFill>
                  <a:srgbClr val="000000"/>
                </a:solidFill>
              </a:rPr>
            </a:br>
            <a:r>
              <a:rPr lang="pl" sz="1400">
                <a:solidFill>
                  <a:srgbClr val="000000"/>
                </a:solidFill>
              </a:rPr>
              <a:t>w Spytkowicach.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Podstawowym celem GOK jest zaspokajanie potrzeb kulturalnych mieszkańców gminy. Realizuje to między innymi poprzez organizowanie imprez artystycznych, rozrywkowych, rekreacyjnych i sportowych.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GOK organizuje zajęcia pozalekcyjne (taneczne, muzyczne, wokalne, plastyczne), warsztaty (kulinarne, plastyczne) </a:t>
            </a:r>
            <a:br>
              <a:rPr lang="pl" sz="1400">
                <a:solidFill>
                  <a:srgbClr val="000000"/>
                </a:solidFill>
              </a:rPr>
            </a:br>
            <a:r>
              <a:rPr lang="pl" sz="1400">
                <a:solidFill>
                  <a:srgbClr val="000000"/>
                </a:solidFill>
              </a:rPr>
              <a:t>i koła zainteresowań dla dzieci i młodzieży z terenu gminy, a także wycieczki, imprezy plenerowe. We współpracy ze szkołami i organizacjami społecznymi z terenu gminy, organizuje również różnego rodzaju konkursy (czytelnicze, fotograficzne).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                             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400" y="3986225"/>
            <a:ext cx="1004601" cy="11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232236"/>
            <a:ext cx="2280050" cy="22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1"/>
          <p:cNvSpPr txBox="1"/>
          <p:nvPr>
            <p:ph idx="1" type="body"/>
          </p:nvPr>
        </p:nvSpPr>
        <p:spPr>
          <a:xfrm>
            <a:off x="4644675" y="53575"/>
            <a:ext cx="4420800" cy="49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Na terenie Gminy Spytkowice działają również: </a:t>
            </a:r>
            <a:br>
              <a:rPr lang="pl" sz="1400">
                <a:solidFill>
                  <a:srgbClr val="000000"/>
                </a:solidFill>
              </a:rPr>
            </a:br>
            <a:r>
              <a:rPr lang="pl" sz="1400">
                <a:solidFill>
                  <a:srgbClr val="000000"/>
                </a:solidFill>
              </a:rPr>
              <a:t>Koła Gospodyń Wiejskich, Związek Emerytów </a:t>
            </a:r>
            <a:br>
              <a:rPr lang="pl" sz="1400">
                <a:solidFill>
                  <a:srgbClr val="000000"/>
                </a:solidFill>
              </a:rPr>
            </a:br>
            <a:r>
              <a:rPr lang="pl" sz="1400">
                <a:solidFill>
                  <a:srgbClr val="000000"/>
                </a:solidFill>
              </a:rPr>
              <a:t>i Rencistów, świetlice wiejskie, Gminna Orkiestra Dęta.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1125" y="1515575"/>
            <a:ext cx="2127600" cy="16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62225"/>
            <a:ext cx="2127600" cy="1602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775" y="142450"/>
            <a:ext cx="3096700" cy="233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4450" y="2121700"/>
            <a:ext cx="2060925" cy="13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60875" y="3883350"/>
            <a:ext cx="1004601" cy="11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